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2" r:id="rId4"/>
    <p:sldId id="258" r:id="rId5"/>
    <p:sldId id="260" r:id="rId6"/>
    <p:sldId id="259" r:id="rId7"/>
    <p:sldId id="261" r:id="rId8"/>
    <p:sldId id="262" r:id="rId9"/>
    <p:sldId id="274" r:id="rId10"/>
    <p:sldId id="265" r:id="rId11"/>
    <p:sldId id="266" r:id="rId12"/>
    <p:sldId id="277" r:id="rId13"/>
    <p:sldId id="267" r:id="rId14"/>
    <p:sldId id="276" r:id="rId15"/>
    <p:sldId id="269" r:id="rId16"/>
    <p:sldId id="279" r:id="rId17"/>
    <p:sldId id="264" r:id="rId18"/>
    <p:sldId id="270" r:id="rId19"/>
    <p:sldId id="271" r:id="rId20"/>
    <p:sldId id="275" r:id="rId21"/>
    <p:sldId id="273" r:id="rId22"/>
    <p:sldId id="278" r:id="rId23"/>
    <p:sldId id="26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807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2513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2645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1262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2363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6359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2810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56161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566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372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34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6032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307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2318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948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015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76F-5DEE-43EF-A5DA-427BA818ACAE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0811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908076F-5DEE-43EF-A5DA-427BA818ACAE}" type="datetimeFigureOut">
              <a:rPr lang="en-CA" smtClean="0"/>
              <a:t>2020-05-09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F25F879-0BCD-4E68-AA86-D48B3F7A1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73911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8847-DC6B-472A-A391-3DFF69D86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Real-Time Rendering of Ocean Water</a:t>
            </a:r>
            <a:br>
              <a:rPr lang="en-CA" sz="2800" dirty="0"/>
            </a:br>
            <a:r>
              <a:rPr lang="en-CA" sz="2800" dirty="0"/>
              <a:t>With Dynamic Skybox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60BB1-C252-44FA-BE77-77EF1F3AD3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CA" sz="1400" dirty="0"/>
          </a:p>
          <a:p>
            <a:r>
              <a:rPr lang="en-CA" sz="1400" dirty="0"/>
              <a:t>Aaron Hornby</a:t>
            </a:r>
          </a:p>
        </p:txBody>
      </p:sp>
    </p:spTree>
    <p:extLst>
      <p:ext uri="{BB962C8B-B14F-4D97-AF65-F5344CB8AC3E}">
        <p14:creationId xmlns:p14="http://schemas.microsoft.com/office/powerpoint/2010/main" val="214212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FA5B6-C97B-4ED2-831D-D745EEFE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the shading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4870B-E755-4592-B0BE-781FF3034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composition of many layers with distortion:</a:t>
            </a:r>
          </a:p>
          <a:p>
            <a:r>
              <a:rPr lang="en-CA" dirty="0"/>
              <a:t>Transmission Colour = {tint, refraction, clarity, depth}.</a:t>
            </a:r>
          </a:p>
          <a:p>
            <a:r>
              <a:rPr lang="en-CA" dirty="0"/>
              <a:t>Reflection Colour = {global/skybox, sun highlight, local}.</a:t>
            </a:r>
          </a:p>
          <a:p>
            <a:r>
              <a:rPr lang="en-CA" dirty="0"/>
              <a:t>colour = vec4(mix(</a:t>
            </a:r>
            <a:r>
              <a:rPr lang="en-CA" dirty="0" err="1"/>
              <a:t>waterFresneTransmissionColour</a:t>
            </a:r>
            <a:r>
              <a:rPr lang="en-CA" dirty="0"/>
              <a:t>, </a:t>
            </a:r>
            <a:r>
              <a:rPr lang="en-CA" dirty="0" err="1"/>
              <a:t>waterFresnelReflectionColour</a:t>
            </a:r>
            <a:r>
              <a:rPr lang="en-CA" dirty="0"/>
              <a:t>, </a:t>
            </a:r>
            <a:r>
              <a:rPr lang="en-CA" dirty="0" err="1"/>
              <a:t>Fresnel_f_theta</a:t>
            </a:r>
            <a:r>
              <a:rPr lang="en-CA" dirty="0"/>
              <a:t>), 1.0f);</a:t>
            </a:r>
          </a:p>
          <a:p>
            <a:r>
              <a:rPr lang="en-CA" dirty="0" err="1"/>
              <a:t>colour.a</a:t>
            </a:r>
            <a:r>
              <a:rPr lang="en-CA" dirty="0"/>
              <a:t> = </a:t>
            </a:r>
            <a:r>
              <a:rPr lang="en-CA" dirty="0" err="1"/>
              <a:t>edgeHardness</a:t>
            </a:r>
            <a:r>
              <a:rPr lang="en-CA" dirty="0"/>
              <a:t>;</a:t>
            </a:r>
          </a:p>
          <a:p>
            <a:r>
              <a:rPr lang="en-CA" dirty="0" err="1"/>
              <a:t>colour.rgb</a:t>
            </a:r>
            <a:r>
              <a:rPr lang="en-CA" dirty="0"/>
              <a:t> = mix(</a:t>
            </a:r>
            <a:r>
              <a:rPr lang="en-CA" dirty="0" err="1"/>
              <a:t>colour.rgb</a:t>
            </a:r>
            <a:r>
              <a:rPr lang="en-CA" dirty="0"/>
              <a:t>, </a:t>
            </a:r>
            <a:r>
              <a:rPr lang="en-CA" dirty="0" err="1"/>
              <a:t>fogColour.rgb</a:t>
            </a:r>
            <a:r>
              <a:rPr lang="en-CA" dirty="0"/>
              <a:t>, </a:t>
            </a:r>
            <a:r>
              <a:rPr lang="en-CA" dirty="0" err="1"/>
              <a:t>fogColour.a</a:t>
            </a:r>
            <a:r>
              <a:rPr lang="en-CA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4936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40DF-4009-4380-BE78-FFE671AF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76786-B911-48F4-B75C-EA453D049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Deep tint colour (Blue) ---&gt; Shallow tint colour (Turquoise).</a:t>
            </a:r>
          </a:p>
          <a:p>
            <a:r>
              <a:rPr lang="en-CA" dirty="0"/>
              <a:t>Specify both colours at noon (brightest) which then automatically fade to black as sun lowers in sky.</a:t>
            </a:r>
          </a:p>
          <a:p>
            <a:r>
              <a:rPr lang="en-CA" dirty="0"/>
              <a:t>User parameter in [0.0, 1.0].</a:t>
            </a:r>
          </a:p>
        </p:txBody>
      </p:sp>
    </p:spTree>
    <p:extLst>
      <p:ext uri="{BB962C8B-B14F-4D97-AF65-F5344CB8AC3E}">
        <p14:creationId xmlns:p14="http://schemas.microsoft.com/office/powerpoint/2010/main" val="3517767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F9A0D-D935-4E6A-A2FD-0F0E68159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Tint (cont.)</a:t>
            </a:r>
          </a:p>
        </p:txBody>
      </p:sp>
      <p:pic>
        <p:nvPicPr>
          <p:cNvPr id="5" name="Picture 4" descr="A picture containing monitor, sitting, screen, blue&#10;&#10;Description automatically generated">
            <a:extLst>
              <a:ext uri="{FF2B5EF4-FFF2-40B4-BE49-F238E27FC236}">
                <a16:creationId xmlns:a16="http://schemas.microsoft.com/office/drawing/2014/main" id="{3CCC191C-9722-4C37-8246-88C594810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22" y="1202544"/>
            <a:ext cx="2797515" cy="2797515"/>
          </a:xfrm>
          <a:prstGeom prst="rect">
            <a:avLst/>
          </a:prstGeom>
        </p:spPr>
      </p:pic>
      <p:pic>
        <p:nvPicPr>
          <p:cNvPr id="7" name="Picture 6" descr="A picture containing monitor, screen, table, sitting&#10;&#10;Description automatically generated">
            <a:extLst>
              <a:ext uri="{FF2B5EF4-FFF2-40B4-BE49-F238E27FC236}">
                <a16:creationId xmlns:a16="http://schemas.microsoft.com/office/drawing/2014/main" id="{ED84E9D3-1824-458D-9550-78A1CDF6A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896" y="910538"/>
            <a:ext cx="2708476" cy="2708476"/>
          </a:xfrm>
          <a:prstGeom prst="rect">
            <a:avLst/>
          </a:prstGeom>
        </p:spPr>
      </p:pic>
      <p:pic>
        <p:nvPicPr>
          <p:cNvPr id="9" name="Picture 8" descr="A picture containing sitting, monitor, table, computer&#10;&#10;Description automatically generated">
            <a:extLst>
              <a:ext uri="{FF2B5EF4-FFF2-40B4-BE49-F238E27FC236}">
                <a16:creationId xmlns:a16="http://schemas.microsoft.com/office/drawing/2014/main" id="{80CAC0FF-357A-4CC7-9994-EDD36856E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57" y="4083011"/>
            <a:ext cx="2696847" cy="2696847"/>
          </a:xfrm>
          <a:prstGeom prst="rect">
            <a:avLst/>
          </a:prstGeom>
        </p:spPr>
      </p:pic>
      <p:pic>
        <p:nvPicPr>
          <p:cNvPr id="11" name="Picture 10" descr="A picture containing table, monitor, sitting, blue&#10;&#10;Description automatically generated">
            <a:extLst>
              <a:ext uri="{FF2B5EF4-FFF2-40B4-BE49-F238E27FC236}">
                <a16:creationId xmlns:a16="http://schemas.microsoft.com/office/drawing/2014/main" id="{46AE7EB8-C43F-4738-9D87-BCE0DF2AE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59" y="3823480"/>
            <a:ext cx="2797514" cy="279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3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87FC-7C6A-4BED-A948-F9945ECC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Local Refractions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AD1E9-FB61-4F09-AB26-B9B0ECD5D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Render scene to texture</a:t>
            </a:r>
          </a:p>
          <a:p>
            <a:r>
              <a:rPr lang="en-CA" dirty="0"/>
              <a:t>Render geometry with world-space </a:t>
            </a:r>
            <a:r>
              <a:rPr lang="en-CA" dirty="0" err="1"/>
              <a:t>position.y</a:t>
            </a:r>
            <a:r>
              <a:rPr lang="en-CA" dirty="0"/>
              <a:t> at 75% (</a:t>
            </a:r>
            <a:r>
              <a:rPr lang="en-CA" dirty="0" err="1"/>
              <a:t>n_air</a:t>
            </a:r>
            <a:r>
              <a:rPr lang="en-CA" dirty="0"/>
              <a:t> = 1.0003 / </a:t>
            </a:r>
            <a:r>
              <a:rPr lang="en-CA" dirty="0" err="1"/>
              <a:t>n_water</a:t>
            </a:r>
            <a:r>
              <a:rPr lang="en-CA" dirty="0"/>
              <a:t> = 1.33)</a:t>
            </a:r>
          </a:p>
          <a:p>
            <a:r>
              <a:rPr lang="en-CA" dirty="0"/>
              <a:t>Clip plane at XZ-plane (leaves geometry below plane)</a:t>
            </a:r>
          </a:p>
          <a:p>
            <a:r>
              <a:rPr lang="en-CA" dirty="0"/>
              <a:t>Enable back-face culling with standard winding (counter-clockwise) – avoid higher geometry now occluding your view.</a:t>
            </a:r>
          </a:p>
          <a:p>
            <a:r>
              <a:rPr lang="en-CA" dirty="0"/>
              <a:t>Problems? Approximating the surface with a plane means that larger error when amplitude increases. Noticeable at intersections, but will be hidden by other effects (foam, soft edges)</a:t>
            </a:r>
          </a:p>
        </p:txBody>
      </p:sp>
      <p:pic>
        <p:nvPicPr>
          <p:cNvPr id="5" name="Picture 4" descr="A picture containing pair, table, glass, water&#10;&#10;Description automatically generated">
            <a:extLst>
              <a:ext uri="{FF2B5EF4-FFF2-40B4-BE49-F238E27FC236}">
                <a16:creationId xmlns:a16="http://schemas.microsoft.com/office/drawing/2014/main" id="{1EB4ADA4-0D52-4461-A20A-B50406B4D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0" y="4572000"/>
            <a:ext cx="195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94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990D-ECDC-4655-A242-4FBBB9C9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Local Refractions (cont.)</a:t>
            </a:r>
          </a:p>
        </p:txBody>
      </p:sp>
      <p:pic>
        <p:nvPicPr>
          <p:cNvPr id="5" name="Picture 4" descr="A picture containing water, monitor, man, sitting&#10;&#10;Description automatically generated">
            <a:extLst>
              <a:ext uri="{FF2B5EF4-FFF2-40B4-BE49-F238E27FC236}">
                <a16:creationId xmlns:a16="http://schemas.microsoft.com/office/drawing/2014/main" id="{C824B316-A4EF-4BCF-9934-192A8BA77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61" y="2771193"/>
            <a:ext cx="3477208" cy="3477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F395CC-50EC-4AD7-81B3-1189C0451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550" y="2771193"/>
            <a:ext cx="3477208" cy="3477208"/>
          </a:xfrm>
          <a:prstGeom prst="rect">
            <a:avLst/>
          </a:prstGeom>
        </p:spPr>
      </p:pic>
      <p:pic>
        <p:nvPicPr>
          <p:cNvPr id="9" name="Picture 8" descr="A picture containing indoor, monitor, table, screen&#10;&#10;Description automatically generated">
            <a:extLst>
              <a:ext uri="{FF2B5EF4-FFF2-40B4-BE49-F238E27FC236}">
                <a16:creationId xmlns:a16="http://schemas.microsoft.com/office/drawing/2014/main" id="{724AA3FE-0CF2-4026-A16C-EF3EE6E0F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896" y="2771192"/>
            <a:ext cx="3477208" cy="34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34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C586-171E-411B-9393-517326671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Depth &amp; Clarity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B898F-A001-4765-A969-D83B75020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Depth used for many effects.</a:t>
            </a:r>
          </a:p>
          <a:p>
            <a:r>
              <a:rPr lang="en-CA" dirty="0"/>
              <a:t>Important notice: make sure to take advantage of the full 24-bit depth buffer precision when performing comparison. Otherwise, you end up with larger colour bands and some jagged edges.</a:t>
            </a:r>
          </a:p>
          <a:p>
            <a:r>
              <a:rPr lang="en-CA" dirty="0"/>
              <a:t>User parameter (multiplier of the depth delta – how far into water can we see refractions).</a:t>
            </a:r>
          </a:p>
        </p:txBody>
      </p:sp>
      <p:pic>
        <p:nvPicPr>
          <p:cNvPr id="5" name="Picture 4" descr="A picture containing indoor, sitting, table, monitor&#10;&#10;Description automatically generated">
            <a:extLst>
              <a:ext uri="{FF2B5EF4-FFF2-40B4-BE49-F238E27FC236}">
                <a16:creationId xmlns:a16="http://schemas.microsoft.com/office/drawing/2014/main" id="{18E9B1C8-22D3-4819-8A69-3F76D65DE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35" y="3842656"/>
            <a:ext cx="2651449" cy="2651449"/>
          </a:xfrm>
          <a:prstGeom prst="rect">
            <a:avLst/>
          </a:prstGeom>
        </p:spPr>
      </p:pic>
      <p:pic>
        <p:nvPicPr>
          <p:cNvPr id="7" name="Picture 6" descr="A picture containing indoor, sitting, table, looking&#10;&#10;Description automatically generated">
            <a:extLst>
              <a:ext uri="{FF2B5EF4-FFF2-40B4-BE49-F238E27FC236}">
                <a16:creationId xmlns:a16="http://schemas.microsoft.com/office/drawing/2014/main" id="{659254F6-FC72-491B-827B-210454ADA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873" y="3772676"/>
            <a:ext cx="2791408" cy="2791408"/>
          </a:xfrm>
          <a:prstGeom prst="rect">
            <a:avLst/>
          </a:prstGeom>
        </p:spPr>
      </p:pic>
      <p:pic>
        <p:nvPicPr>
          <p:cNvPr id="9" name="Picture 8" descr="A picture containing sitting, monitor, table, blue&#10;&#10;Description automatically generated">
            <a:extLst>
              <a:ext uri="{FF2B5EF4-FFF2-40B4-BE49-F238E27FC236}">
                <a16:creationId xmlns:a16="http://schemas.microsoft.com/office/drawing/2014/main" id="{DBDB126F-BD61-4B1A-9DA9-106ADF021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466" y="3772676"/>
            <a:ext cx="2791408" cy="2791408"/>
          </a:xfrm>
          <a:prstGeom prst="rect">
            <a:avLst/>
          </a:prstGeom>
        </p:spPr>
      </p:pic>
      <p:sp>
        <p:nvSpPr>
          <p:cNvPr id="10" name="Equals 9">
            <a:extLst>
              <a:ext uri="{FF2B5EF4-FFF2-40B4-BE49-F238E27FC236}">
                <a16:creationId xmlns:a16="http://schemas.microsoft.com/office/drawing/2014/main" id="{451D3537-0392-4031-9878-AF8CD9562668}"/>
              </a:ext>
            </a:extLst>
          </p:cNvPr>
          <p:cNvSpPr/>
          <p:nvPr/>
        </p:nvSpPr>
        <p:spPr>
          <a:xfrm>
            <a:off x="3797559" y="5001208"/>
            <a:ext cx="335902" cy="382555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Minus Sign 10">
            <a:extLst>
              <a:ext uri="{FF2B5EF4-FFF2-40B4-BE49-F238E27FC236}">
                <a16:creationId xmlns:a16="http://schemas.microsoft.com/office/drawing/2014/main" id="{FC1609B5-7329-48A0-8C2B-8351529B7B46}"/>
              </a:ext>
            </a:extLst>
          </p:cNvPr>
          <p:cNvSpPr/>
          <p:nvPr/>
        </p:nvSpPr>
        <p:spPr>
          <a:xfrm>
            <a:off x="7206143" y="5001208"/>
            <a:ext cx="494951" cy="468414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6630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775E5-94AD-4C86-90BD-69D586D56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Pitfall – early discretization</a:t>
            </a:r>
          </a:p>
        </p:txBody>
      </p:sp>
      <p:pic>
        <p:nvPicPr>
          <p:cNvPr id="5" name="Picture 4" descr="A picture containing water, sitting, man, pool&#10;&#10;Description automatically generated">
            <a:extLst>
              <a:ext uri="{FF2B5EF4-FFF2-40B4-BE49-F238E27FC236}">
                <a16:creationId xmlns:a16="http://schemas.microsoft.com/office/drawing/2014/main" id="{D9BA029A-68F0-412E-BA50-994195CA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262" y="2007140"/>
            <a:ext cx="5855369" cy="442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79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94E66-CE99-434E-B5EB-16FCBDB9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Global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01D21-D290-49BB-B18B-DA0FF7325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Simple skybox mapping.</a:t>
            </a:r>
          </a:p>
        </p:txBody>
      </p:sp>
      <p:pic>
        <p:nvPicPr>
          <p:cNvPr id="5" name="Picture 4" descr="A blue pool of water&#10;&#10;Description automatically generated">
            <a:extLst>
              <a:ext uri="{FF2B5EF4-FFF2-40B4-BE49-F238E27FC236}">
                <a16:creationId xmlns:a16="http://schemas.microsoft.com/office/drawing/2014/main" id="{F95C3F0C-544A-4AFE-B50E-41CA8E9FE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18" y="2270759"/>
            <a:ext cx="3874082" cy="3874082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146E787-FCD9-4DD3-8C16-5157A435B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61" y="2270759"/>
            <a:ext cx="3221081" cy="386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66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B0C96-0433-4AB5-87B4-859A2F97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Sun (Specular Highlight)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61D7-F038-49F1-808D-CE4B20243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Employs the same specular highlight formula as </a:t>
            </a:r>
            <a:r>
              <a:rPr lang="en-CA" dirty="0" err="1"/>
              <a:t>skysphere</a:t>
            </a:r>
            <a:r>
              <a:rPr lang="en-CA" dirty="0"/>
              <a:t>.</a:t>
            </a:r>
          </a:p>
        </p:txBody>
      </p:sp>
      <p:pic>
        <p:nvPicPr>
          <p:cNvPr id="5" name="Picture 4" descr="A sunset in the background&#10;&#10;Description automatically generated">
            <a:extLst>
              <a:ext uri="{FF2B5EF4-FFF2-40B4-BE49-F238E27FC236}">
                <a16:creationId xmlns:a16="http://schemas.microsoft.com/office/drawing/2014/main" id="{4D56B299-4457-4CEC-8116-D33E1B406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3031843"/>
            <a:ext cx="3061046" cy="3061046"/>
          </a:xfrm>
          <a:prstGeom prst="rect">
            <a:avLst/>
          </a:prstGeom>
        </p:spPr>
      </p:pic>
      <p:pic>
        <p:nvPicPr>
          <p:cNvPr id="7" name="Picture 6" descr="A picture containing wave, ocean, water, train&#10;&#10;Description automatically generated">
            <a:extLst>
              <a:ext uri="{FF2B5EF4-FFF2-40B4-BE49-F238E27FC236}">
                <a16:creationId xmlns:a16="http://schemas.microsoft.com/office/drawing/2014/main" id="{588F76A9-0A23-44C2-B0DA-F8DEF920A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17" y="2999701"/>
            <a:ext cx="5839645" cy="309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91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BAEC-0C7C-435F-9752-86C3E0B8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Local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AD51B-6338-4E07-A80B-89ED0D486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Render scene to texture.</a:t>
            </a:r>
          </a:p>
          <a:p>
            <a:r>
              <a:rPr lang="en-CA" dirty="0"/>
              <a:t>Apply a mirror matrix that flips the y-component of the world-space position, since our reflection plane is the XZ-plane.</a:t>
            </a:r>
          </a:p>
          <a:p>
            <a:r>
              <a:rPr lang="en-CA" dirty="0"/>
              <a:t>Clip plane at XZ-plane (leaves geometry below plane).</a:t>
            </a:r>
          </a:p>
          <a:p>
            <a:r>
              <a:rPr lang="en-CA" dirty="0"/>
              <a:t>Enable back-face culling with reversed winding (clockwise) – avoid lower geometry now occluding your view.</a:t>
            </a:r>
          </a:p>
          <a:p>
            <a:r>
              <a:rPr lang="en-CA" dirty="0"/>
              <a:t>Problems? Approximating the surface with a plane means that larger error when amplitude increases. Noticeable at intersections, but will be hidden by other effects (e.g. soft edges).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511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2403D-E7A1-4AF7-B6E9-A15942588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CFAC5-FD23-4D6C-A8CC-E99FD66FE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Implement a real-time simulation of ocean water/waves in a photorealistic manner.</a:t>
            </a:r>
          </a:p>
          <a:p>
            <a:r>
              <a:rPr lang="en-CA" dirty="0"/>
              <a:t>Implement a dynamic skybox and environment that influences water shading.</a:t>
            </a:r>
          </a:p>
          <a:p>
            <a:r>
              <a:rPr lang="en-CA" dirty="0"/>
              <a:t>Provide a well-documented open source repository for others seeking to learn the techniques.</a:t>
            </a:r>
          </a:p>
          <a:p>
            <a:r>
              <a:rPr lang="en-CA" dirty="0"/>
              <a:t>Provide a sandbox environment with many tweakable parameters to influence both water mesh representation and visuals.</a:t>
            </a:r>
          </a:p>
          <a:p>
            <a:r>
              <a:rPr lang="en-CA" dirty="0"/>
              <a:t>Multi-platform.</a:t>
            </a:r>
          </a:p>
        </p:txBody>
      </p:sp>
    </p:spTree>
    <p:extLst>
      <p:ext uri="{BB962C8B-B14F-4D97-AF65-F5344CB8AC3E}">
        <p14:creationId xmlns:p14="http://schemas.microsoft.com/office/powerpoint/2010/main" val="3789179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75A88-C72D-4244-8B10-B8D76AE7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Local Reflections (cont.)</a:t>
            </a:r>
          </a:p>
        </p:txBody>
      </p:sp>
      <p:pic>
        <p:nvPicPr>
          <p:cNvPr id="5" name="Picture 4" descr="A picture containing sitting, water, monitor, man&#10;&#10;Description automatically generated">
            <a:extLst>
              <a:ext uri="{FF2B5EF4-FFF2-40B4-BE49-F238E27FC236}">
                <a16:creationId xmlns:a16="http://schemas.microsoft.com/office/drawing/2014/main" id="{EDE0D5AA-C128-451E-A157-4BAEEBC3A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6" y="1640632"/>
            <a:ext cx="4526902" cy="4526902"/>
          </a:xfrm>
          <a:prstGeom prst="rect">
            <a:avLst/>
          </a:prstGeom>
        </p:spPr>
      </p:pic>
      <p:pic>
        <p:nvPicPr>
          <p:cNvPr id="7" name="Picture 6" descr="A close up of an animal&#10;&#10;Description automatically generated">
            <a:extLst>
              <a:ext uri="{FF2B5EF4-FFF2-40B4-BE49-F238E27FC236}">
                <a16:creationId xmlns:a16="http://schemas.microsoft.com/office/drawing/2014/main" id="{AF3EB641-40F8-4F62-ADAF-B77A000BC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906" y="1640631"/>
            <a:ext cx="4526902" cy="452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57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0DD0-6E7C-4572-BB54-BC410CC4B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Fresnel Reflectance (final composition)</a:t>
            </a:r>
          </a:p>
        </p:txBody>
      </p:sp>
      <p:pic>
        <p:nvPicPr>
          <p:cNvPr id="7" name="Picture 6" descr="A picture containing water, man, sitting, front&#10;&#10;Description automatically generated">
            <a:extLst>
              <a:ext uri="{FF2B5EF4-FFF2-40B4-BE49-F238E27FC236}">
                <a16:creationId xmlns:a16="http://schemas.microsoft.com/office/drawing/2014/main" id="{D19BE940-1DE7-49E1-8ED0-557486F99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09" y="3219060"/>
            <a:ext cx="3153748" cy="3153748"/>
          </a:xfrm>
          <a:prstGeom prst="rect">
            <a:avLst/>
          </a:prstGeom>
        </p:spPr>
      </p:pic>
      <p:pic>
        <p:nvPicPr>
          <p:cNvPr id="9" name="Picture 8" descr="A picture containing water, monitor, blue, sitting&#10;&#10;Description automatically generated">
            <a:extLst>
              <a:ext uri="{FF2B5EF4-FFF2-40B4-BE49-F238E27FC236}">
                <a16:creationId xmlns:a16="http://schemas.microsoft.com/office/drawing/2014/main" id="{BD7575C9-9408-4572-B753-A43A44B4C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54" y="3219060"/>
            <a:ext cx="3153748" cy="3153748"/>
          </a:xfrm>
          <a:prstGeom prst="rect">
            <a:avLst/>
          </a:prstGeom>
        </p:spPr>
      </p:pic>
      <p:pic>
        <p:nvPicPr>
          <p:cNvPr id="11" name="Picture 10" descr="A picture containing indoor, blue, monitor, table&#10;&#10;Description automatically generated">
            <a:extLst>
              <a:ext uri="{FF2B5EF4-FFF2-40B4-BE49-F238E27FC236}">
                <a16:creationId xmlns:a16="http://schemas.microsoft.com/office/drawing/2014/main" id="{D368E4CA-0D2F-408E-9E96-F10E67542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99" y="3219061"/>
            <a:ext cx="3153748" cy="315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22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517A-9C21-44D6-8CC4-DAFB24EF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Soft-Edges</a:t>
            </a:r>
          </a:p>
        </p:txBody>
      </p:sp>
      <p:pic>
        <p:nvPicPr>
          <p:cNvPr id="5" name="Picture 4" descr="A picture containing monitor, man, sitting, water&#10;&#10;Description automatically generated">
            <a:extLst>
              <a:ext uri="{FF2B5EF4-FFF2-40B4-BE49-F238E27FC236}">
                <a16:creationId xmlns:a16="http://schemas.microsoft.com/office/drawing/2014/main" id="{5A71B71A-5862-4635-9257-9C1B47063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425" y="1580050"/>
            <a:ext cx="5011575" cy="501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58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7404-470E-4559-ACE7-B5277FA7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A5A5-E391-4B64-9695-E9BF0EF7C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Underwater effects (light attenuation, shallow caustics)</a:t>
            </a:r>
          </a:p>
          <a:p>
            <a:r>
              <a:rPr lang="en-CA" dirty="0"/>
              <a:t>Boat wakes</a:t>
            </a:r>
          </a:p>
          <a:p>
            <a:r>
              <a:rPr lang="en-CA" dirty="0"/>
              <a:t>Shoreline “wetting”</a:t>
            </a:r>
          </a:p>
          <a:p>
            <a:r>
              <a:rPr lang="en-CA" dirty="0"/>
              <a:t>Cheap “particle splashing” on contact with steep shores / rocks</a:t>
            </a:r>
          </a:p>
          <a:p>
            <a:r>
              <a:rPr lang="en-CA" dirty="0"/>
              <a:t>More realistic skybox (animated clouds, flatter look)</a:t>
            </a:r>
          </a:p>
          <a:p>
            <a:r>
              <a:rPr lang="en-CA" dirty="0"/>
              <a:t>Apply dithering technique to reduce visible colour banding everywhere in gradients</a:t>
            </a:r>
          </a:p>
          <a:p>
            <a:r>
              <a:rPr lang="en-CA" dirty="0"/>
              <a:t>Deferred-rending / G-buffers</a:t>
            </a:r>
          </a:p>
          <a:p>
            <a:r>
              <a:rPr lang="en-CA" dirty="0"/>
              <a:t>Better animation</a:t>
            </a:r>
          </a:p>
          <a:p>
            <a:r>
              <a:rPr lang="en-CA" dirty="0"/>
              <a:t>Buoyancy / rocking in water</a:t>
            </a:r>
          </a:p>
        </p:txBody>
      </p:sp>
    </p:spTree>
    <p:extLst>
      <p:ext uri="{BB962C8B-B14F-4D97-AF65-F5344CB8AC3E}">
        <p14:creationId xmlns:p14="http://schemas.microsoft.com/office/powerpoint/2010/main" val="2485992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0AE0-C691-4C85-A27F-DC2494C9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D93AE-8A9C-44E7-AB57-08DEE6BCB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Prevalent topic, important appeal.</a:t>
            </a:r>
          </a:p>
          <a:p>
            <a:r>
              <a:rPr lang="en-CA" dirty="0"/>
              <a:t>Every water renderer is different.</a:t>
            </a:r>
          </a:p>
          <a:p>
            <a:r>
              <a:rPr lang="en-CA" dirty="0"/>
              <a:t>Many subtleties that can be modified to get different looks.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4013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11F6-E5EA-4817-AD07-860762F63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Challenge (water)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368BC-D355-490C-856E-DBFDE9C8E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Infinite surface – broad representation (requires LOD scheme), must move with the camera.</a:t>
            </a:r>
          </a:p>
          <a:p>
            <a:r>
              <a:rPr lang="en-CA" dirty="0"/>
              <a:t>Multiple surface properties (amplitude, frequency, speed, steepness, direction).</a:t>
            </a:r>
          </a:p>
          <a:p>
            <a:r>
              <a:rPr lang="en-CA" dirty="0"/>
              <a:t>Smaller scale noise for a more refined look.</a:t>
            </a:r>
          </a:p>
          <a:p>
            <a:r>
              <a:rPr lang="en-CA" dirty="0"/>
              <a:t>Shading is a composition of many layers (tint, clarity, edge smoothing, local reflections, local refractions, global reflections, Fresnel reflectance, sun specular highlight, fog, distortion, ambient light, etc.).</a:t>
            </a:r>
          </a:p>
          <a:p>
            <a:r>
              <a:rPr lang="en-CA" dirty="0"/>
              <a:t>Reduce amount of visual tiling / repetition.</a:t>
            </a:r>
          </a:p>
          <a:p>
            <a:r>
              <a:rPr lang="en-CA" dirty="0"/>
              <a:t>Knowing when to stop?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9055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5C850-62C2-4974-A0F3-F355DA5E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Surface Representation (naïve approach)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3751D-2F71-4E4A-A670-077A1F744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Construct a planar grid along the XZ-plane in our scene, with equally distributed points in world-space.</a:t>
            </a:r>
          </a:p>
          <a:p>
            <a:r>
              <a:rPr lang="en-CA" dirty="0"/>
              <a:t>Problems?</a:t>
            </a:r>
          </a:p>
          <a:p>
            <a:r>
              <a:rPr lang="en-CA" dirty="0"/>
              <a:t>How do you represent an infinite surface that spans towards horizon?</a:t>
            </a:r>
          </a:p>
          <a:p>
            <a:r>
              <a:rPr lang="en-CA" dirty="0"/>
              <a:t>High close-detail means subdividing the entire grid, must of which is far away or offscreen (low vertex efficiency).</a:t>
            </a:r>
          </a:p>
          <a:p>
            <a:r>
              <a:rPr lang="en-CA" dirty="0"/>
              <a:t>Visual artifacts farther away.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55B22A6-1D72-494B-B5FC-FAD4FA835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67" y="3796003"/>
            <a:ext cx="2838061" cy="283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27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B79A-4013-4D6F-B51B-7B3B8ADF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Projected Grid Concept (the 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A6EE2-7391-48BD-A745-43AC42C5F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2205888"/>
          </a:xfrm>
        </p:spPr>
        <p:txBody>
          <a:bodyPr>
            <a:normAutofit fontScale="92500"/>
          </a:bodyPr>
          <a:lstStyle/>
          <a:p>
            <a:r>
              <a:rPr lang="en-CA" dirty="0" err="1"/>
              <a:t>Claes</a:t>
            </a:r>
            <a:r>
              <a:rPr lang="en-CA" dirty="0"/>
              <a:t> </a:t>
            </a:r>
            <a:r>
              <a:rPr lang="en-CA" dirty="0" err="1"/>
              <a:t>Johanson</a:t>
            </a:r>
            <a:r>
              <a:rPr lang="en-CA" dirty="0"/>
              <a:t>, “Real-time water rendering – Introducing the projected grid concept” [2004].</a:t>
            </a:r>
          </a:p>
          <a:p>
            <a:r>
              <a:rPr lang="en-CA" dirty="0"/>
              <a:t>XZ-planar grid fit into camera frustum, pseudo-LOD, roughly equal distribution of grid points in post-perspective space.</a:t>
            </a:r>
          </a:p>
          <a:p>
            <a:r>
              <a:rPr lang="en-CA" dirty="0"/>
              <a:t>Relatively simple to implement versus other LOD schemes.</a:t>
            </a:r>
          </a:p>
          <a:p>
            <a:r>
              <a:rPr lang="en-CA" dirty="0"/>
              <a:t>Problems? Mainly the “swimming artifacts”. Less relevant for water that naturally “swims”.</a:t>
            </a:r>
          </a:p>
          <a:p>
            <a:endParaRPr lang="en-CA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17DCE2E-DFB5-4CCD-91E8-005FA8BBC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18" y="4146835"/>
            <a:ext cx="3609544" cy="2598871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1FBD1A8-FE72-452A-A302-9C4255317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459" y="4088379"/>
            <a:ext cx="6187312" cy="25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84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80BA7-6CE1-4265-95EE-F81D5CA9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First Attempt (Heightmap)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C8F2A-16A2-4F9F-8168-4D1D067C3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Sample a grayscale noise texture (the heightmap) and displace only the world-space grid points in the +y axis.</a:t>
            </a:r>
          </a:p>
          <a:p>
            <a:r>
              <a:rPr lang="en-CA" dirty="0"/>
              <a:t>Simple, but tiling is an eyesore.</a:t>
            </a:r>
          </a:p>
          <a:p>
            <a:r>
              <a:rPr lang="en-CA" dirty="0"/>
              <a:t>Not suitable for waves that require crests to be steeper.</a:t>
            </a:r>
          </a:p>
          <a:p>
            <a:r>
              <a:rPr lang="en-CA" dirty="0"/>
              <a:t>No directionality unless baked into heightmap and animated.</a:t>
            </a:r>
          </a:p>
          <a:p>
            <a:endParaRPr lang="en-CA" dirty="0"/>
          </a:p>
        </p:txBody>
      </p:sp>
      <p:pic>
        <p:nvPicPr>
          <p:cNvPr id="5" name="Picture 4" descr="A black and white photo&#10;&#10;Description automatically generated">
            <a:extLst>
              <a:ext uri="{FF2B5EF4-FFF2-40B4-BE49-F238E27FC236}">
                <a16:creationId xmlns:a16="http://schemas.microsoft.com/office/drawing/2014/main" id="{D73A76B3-0BED-48CF-8FF3-3582AA09C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533" y="3998493"/>
            <a:ext cx="2536919" cy="253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86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3194-310C-4839-986C-01D7E99A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Second attempt (Gerstner Waves)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84981-1548-4699-BEFE-844B9FE20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Mark Finch, Cyan Worlds, “Chapter 1. Effective Water Simulation from Physical Models”. Nvidia GPU Gems. 5</a:t>
            </a:r>
            <a:r>
              <a:rPr lang="en-CA" baseline="30000" dirty="0"/>
              <a:t>th</a:t>
            </a:r>
            <a:r>
              <a:rPr lang="en-CA" dirty="0"/>
              <a:t> Printing, September, 2007.</a:t>
            </a:r>
          </a:p>
          <a:p>
            <a:r>
              <a:rPr lang="en-CA" dirty="0"/>
              <a:t>Displacement of grid points in XYZ/</a:t>
            </a:r>
          </a:p>
          <a:p>
            <a:r>
              <a:rPr lang="en-CA" dirty="0"/>
              <a:t>Amplitude, Frequency, Phase Constant (~Speed), Steepness, Direction.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F353C5-BCE3-46B7-AE21-25CC7C5BA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17" y="3903619"/>
            <a:ext cx="3297010" cy="22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12196C-C2EB-4D03-9C11-7040E3949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503" y="3903619"/>
            <a:ext cx="6829360" cy="146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827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862D-67B4-4826-9D00-16F67F30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Heightmap (randomness)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37FCC-5BDA-45E0-A83F-389C26728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Two adjustable parameters: “roughness and steepness”.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D24679-BC90-4C97-8BFC-330228565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45" y="2340428"/>
            <a:ext cx="3780453" cy="3780453"/>
          </a:xfrm>
          <a:prstGeom prst="rect">
            <a:avLst/>
          </a:prstGeom>
        </p:spPr>
      </p:pic>
      <p:pic>
        <p:nvPicPr>
          <p:cNvPr id="7" name="Picture 6" descr="A black and white photo&#10;&#10;Description automatically generated">
            <a:extLst>
              <a:ext uri="{FF2B5EF4-FFF2-40B4-BE49-F238E27FC236}">
                <a16:creationId xmlns:a16="http://schemas.microsoft.com/office/drawing/2014/main" id="{03BF64D7-57C0-46A7-9F44-2E0DE2398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37" y="2340428"/>
            <a:ext cx="3780453" cy="378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40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1449</TotalTime>
  <Words>914</Words>
  <Application>Microsoft Office PowerPoint</Application>
  <PresentationFormat>Widescreen</PresentationFormat>
  <Paragraphs>93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Calisto MT</vt:lpstr>
      <vt:lpstr>Wingdings 2</vt:lpstr>
      <vt:lpstr>Slate</vt:lpstr>
      <vt:lpstr>Real-Time Rendering of Ocean Water With Dynamic Skybox</vt:lpstr>
      <vt:lpstr>GOALS</vt:lpstr>
      <vt:lpstr>Motivation</vt:lpstr>
      <vt:lpstr>The Challenge (water)</vt:lpstr>
      <vt:lpstr>Surface Representation (naïve approach)</vt:lpstr>
      <vt:lpstr>The Projected Grid Concept (the solution)</vt:lpstr>
      <vt:lpstr>First Attempt (Heightmap)</vt:lpstr>
      <vt:lpstr>Second attempt (Gerstner Waves)</vt:lpstr>
      <vt:lpstr>Heightmap (randomness)</vt:lpstr>
      <vt:lpstr>Overview of the shading</vt:lpstr>
      <vt:lpstr>Tint</vt:lpstr>
      <vt:lpstr>Tint (cont.)</vt:lpstr>
      <vt:lpstr>Local Refractions</vt:lpstr>
      <vt:lpstr>Local Refractions (cont.)</vt:lpstr>
      <vt:lpstr>Depth &amp; Clarity</vt:lpstr>
      <vt:lpstr>Pitfall – early discretization</vt:lpstr>
      <vt:lpstr>Global Reflections</vt:lpstr>
      <vt:lpstr>Sun (Specular Highlight)</vt:lpstr>
      <vt:lpstr>Local reflections</vt:lpstr>
      <vt:lpstr>Local Reflections (cont.)</vt:lpstr>
      <vt:lpstr>Fresnel Reflectance (final composition)</vt:lpstr>
      <vt:lpstr>Soft-Edges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Hornby</dc:creator>
  <cp:lastModifiedBy>Aaron Hornby</cp:lastModifiedBy>
  <cp:revision>113</cp:revision>
  <dcterms:created xsi:type="dcterms:W3CDTF">2020-05-06T00:09:39Z</dcterms:created>
  <dcterms:modified xsi:type="dcterms:W3CDTF">2020-05-09T17:27:43Z</dcterms:modified>
</cp:coreProperties>
</file>